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493" r:id="rId3"/>
    <p:sldId id="512" r:id="rId5"/>
    <p:sldId id="519" r:id="rId6"/>
    <p:sldId id="521" r:id="rId7"/>
    <p:sldId id="522" r:id="rId8"/>
    <p:sldId id="523" r:id="rId9"/>
    <p:sldId id="524" r:id="rId10"/>
    <p:sldId id="525" r:id="rId11"/>
    <p:sldId id="527" r:id="rId12"/>
    <p:sldId id="532" r:id="rId13"/>
    <p:sldId id="533" r:id="rId14"/>
    <p:sldId id="534" r:id="rId15"/>
    <p:sldId id="535" r:id="rId16"/>
    <p:sldId id="536" r:id="rId17"/>
    <p:sldId id="537" r:id="rId18"/>
    <p:sldId id="51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9B0D14"/>
    <a:srgbClr val="BC5D61"/>
    <a:srgbClr val="C6C7CB"/>
    <a:srgbClr val="BEBFC3"/>
    <a:srgbClr val="0033CC"/>
    <a:srgbClr val="CD9127"/>
    <a:srgbClr val="60080C"/>
    <a:srgbClr val="FCDCDE"/>
    <a:srgbClr val="F9B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9" autoAdjust="0"/>
    <p:restoredTop sz="94817" autoAdjust="0"/>
  </p:normalViewPr>
  <p:slideViewPr>
    <p:cSldViewPr snapToGrid="0" showGuides="1">
      <p:cViewPr varScale="1">
        <p:scale>
          <a:sx n="108" d="100"/>
          <a:sy n="108" d="100"/>
        </p:scale>
        <p:origin x="1146" y="120"/>
      </p:cViewPr>
      <p:guideLst>
        <p:guide orient="horz" pos="2141"/>
        <p:guide pos="3840"/>
        <p:guide pos="14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D68A-C9EE-4DB2-A6F8-B810BB6A2D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E9AA3-FC04-49C0-9E86-4D7EC0F81D7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118E9-E82C-42B0-A109-929B02C387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一般都是逆时针，就反向旋转顺时针。是由四个参数决定的，当前解、迄今为止最优秀的解，随机解，和速度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这也是一个策略，模拟了行星与太阳之间的距离在时间上的变化，是想优化探索和开发阶段，在靠近太阳的时候就专注与开发，远离就探索，是通过参数</a:t>
            </a:r>
            <a:r>
              <a:rPr lang="en-US" altLang="zh-CN" dirty="0"/>
              <a:t>h</a:t>
            </a:r>
            <a:r>
              <a:rPr lang="zh-CN" altLang="en-US" dirty="0"/>
              <a:t>控制的，</a:t>
            </a:r>
            <a:r>
              <a:rPr lang="en-US" altLang="zh-CN" dirty="0"/>
              <a:t>yita</a:t>
            </a:r>
            <a:r>
              <a:rPr lang="zh-CN" altLang="en-US" dirty="0"/>
              <a:t>是一个从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-2</a:t>
            </a:r>
            <a:r>
              <a:rPr lang="zh-CN" altLang="en-US" dirty="0"/>
              <a:t>线性减少的因子，</a:t>
            </a:r>
            <a:r>
              <a:rPr lang="en-US" altLang="zh-CN" dirty="0"/>
              <a:t>a2</a:t>
            </a:r>
            <a:r>
              <a:rPr lang="zh-CN" altLang="en-US" dirty="0"/>
              <a:t>是一个循环控制参数，在</a:t>
            </a:r>
            <a:r>
              <a:rPr lang="en-US" altLang="zh-CN" dirty="0"/>
              <a:t>T</a:t>
            </a:r>
            <a:r>
              <a:rPr lang="zh-CN" altLang="en-US" dirty="0"/>
              <a:t>个循环中从</a:t>
            </a:r>
            <a:r>
              <a:rPr lang="en-US" altLang="zh-CN" dirty="0"/>
              <a:t>-1</a:t>
            </a:r>
            <a:r>
              <a:rPr lang="zh-CN" altLang="en-US" dirty="0"/>
              <a:t>逐渐减少到</a:t>
            </a:r>
            <a:r>
              <a:rPr lang="en-US" altLang="zh-CN" dirty="0"/>
              <a:t>-2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其中F*i表示第i个测试函数的最好的适应度值，Fi表示通过优化算法对相同函数的平均适应度值。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其中F*i表示第i个测试函数的最好的适应度值，Fi表示通过优化算法对相同函数的平均适应度值。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开普勒定律</a:t>
            </a:r>
            <a:r>
              <a:rPr lang="en-US" altLang="zh-CN" dirty="0"/>
              <a:t>2.</a:t>
            </a:r>
            <a:r>
              <a:rPr lang="zh-CN" altLang="en-US" dirty="0"/>
              <a:t>根据开普勒定律写出这个优化算法</a:t>
            </a:r>
            <a:r>
              <a:rPr lang="en-US" altLang="zh-CN" dirty="0"/>
              <a:t>3.</a:t>
            </a:r>
            <a:r>
              <a:rPr lang="zh-CN" altLang="en-US" dirty="0"/>
              <a:t>对参数进行了调整</a:t>
            </a:r>
            <a:r>
              <a:rPr lang="en-US" altLang="zh-CN" dirty="0"/>
              <a:t>4.</a:t>
            </a:r>
            <a:r>
              <a:rPr lang="zh-CN" altLang="en-US" dirty="0"/>
              <a:t>进行了测试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太阳为当前最佳候选解，然后太阳周围的行星也为候选解，他们在轨道运动过程中产生与太阳不同的状态，以此来探索和开发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活力公式，</a:t>
            </a:r>
            <a:r>
              <a:rPr lang="en-US" altLang="zh-CN" dirty="0"/>
              <a:t>u</a:t>
            </a:r>
            <a:r>
              <a:rPr lang="zh-CN" altLang="en-US" dirty="0"/>
              <a:t>是万有引力常数，</a:t>
            </a:r>
            <a:r>
              <a:rPr lang="en-US" altLang="zh-CN" dirty="0">
                <a:sym typeface="+mn-ea"/>
              </a:rPr>
              <a:t>a</a:t>
            </a:r>
            <a:r>
              <a:rPr lang="zh-CN" altLang="en-US" dirty="0">
                <a:sym typeface="+mn-ea"/>
              </a:rPr>
              <a:t>为半长轴，</a:t>
            </a:r>
            <a:r>
              <a:rPr lang="en-US" altLang="zh-CN" dirty="0">
                <a:sym typeface="+mn-ea"/>
              </a:rPr>
              <a:t>R</a:t>
            </a:r>
            <a:r>
              <a:rPr lang="zh-CN" altLang="en-US" dirty="0">
                <a:sym typeface="+mn-ea"/>
              </a:rPr>
              <a:t>是太阳与行星之间的距离，</a:t>
            </a:r>
            <a:r>
              <a:rPr lang="zh-CN" altLang="en-US" dirty="0"/>
              <a:t>原理是一个行星的动能和势能的总和是一定的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e</a:t>
            </a:r>
            <a:r>
              <a:rPr lang="zh-CN" altLang="en-US" dirty="0">
                <a:sym typeface="+mn-ea"/>
              </a:rPr>
              <a:t>是他的离心率，离心率越高表示这个椭圆越平坦，</a:t>
            </a:r>
            <a:r>
              <a:rPr lang="en-US" altLang="zh-CN" dirty="0"/>
              <a:t>ei</a:t>
            </a:r>
            <a:r>
              <a:rPr lang="zh-CN" altLang="en-US" dirty="0"/>
              <a:t>是等间隔初始化，</a:t>
            </a:r>
            <a:r>
              <a:rPr lang="en-US" altLang="zh-CN" dirty="0"/>
              <a:t>Ti</a:t>
            </a:r>
            <a:r>
              <a:rPr lang="zh-CN" altLang="en-US" dirty="0"/>
              <a:t>初始化服从正太分布，</a:t>
            </a:r>
            <a:r>
              <a:rPr lang="en-US" altLang="zh-CN" dirty="0">
                <a:sym typeface="+mn-ea"/>
              </a:rPr>
              <a:t>e</a:t>
            </a:r>
            <a:r>
              <a:rPr lang="zh-CN" altLang="en-US" dirty="0">
                <a:sym typeface="+mn-ea"/>
              </a:rPr>
              <a:t>是他的离心率，离心率越高表示这个椭圆越平坦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这个公式是由万有引力定律推出的，</a:t>
            </a:r>
            <a:r>
              <a:rPr lang="en-US" altLang="zh-CN" dirty="0"/>
              <a:t>ei</a:t>
            </a:r>
            <a:r>
              <a:rPr lang="zh-CN" altLang="en-US" dirty="0"/>
              <a:t>是离心率，但是</a:t>
            </a:r>
            <a:r>
              <a:rPr lang="en-US" altLang="zh-CN" dirty="0"/>
              <a:t>μ(t)</a:t>
            </a:r>
            <a:r>
              <a:rPr lang="zh-CN" altLang="en-US" dirty="0"/>
              <a:t>是随时间指数递减控制精度的函数，是归一化的值，是指相对适应度和相对距离。从而影响位置更新的幅度。通常情况下，当适应度越差的时候，这个分式的值就越大，引力也就越强，就是越要脱离这个区域，去其他地方探索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解空间中的每个行星代表一个解，行星之间通过引力相互作用，移动和更新其位置。但是当行星靠近太阳时，它们受到的引力作用会增加。这意味着行星更有可能被引力束缚在太阳附近，减少了其在解空间中的探索能力。</a:t>
            </a:r>
            <a:endParaRPr lang="zh-CN" altLang="en-US" dirty="0"/>
          </a:p>
          <a:p>
            <a:r>
              <a:rPr lang="zh-CN" altLang="en-US" dirty="0"/>
              <a:t>使用公式</a:t>
            </a:r>
            <a:r>
              <a:rPr lang="en-US" altLang="zh-CN" dirty="0"/>
              <a:t>15</a:t>
            </a:r>
            <a:r>
              <a:rPr lang="zh-CN" altLang="en-US" dirty="0"/>
              <a:t>的目的是根据适应度值计算每个对象将改变的步数，以控制它们在下一步中的移动范围，并影响算法的全局搜索能力，</a:t>
            </a:r>
            <a:r>
              <a:rPr lang="zh-CN" altLang="en-US" dirty="0">
                <a:sym typeface="+mn-ea"/>
              </a:rPr>
              <a:t>欸佩斯弄是为了防止除数为</a:t>
            </a:r>
            <a:r>
              <a:rPr lang="en-US" altLang="zh-CN" dirty="0">
                <a:sym typeface="+mn-ea"/>
              </a:rPr>
              <a:t>0</a:t>
            </a:r>
            <a:r>
              <a:rPr lang="zh-CN" altLang="en-US" dirty="0">
                <a:sym typeface="+mn-ea"/>
              </a:rPr>
              <a:t>的情况，</a:t>
            </a:r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是</a:t>
            </a:r>
            <a:r>
              <a:rPr lang="en-US" altLang="zh-CN" dirty="0">
                <a:sym typeface="+mn-ea"/>
              </a:rPr>
              <a:t>t</a:t>
            </a:r>
            <a:r>
              <a:rPr lang="zh-CN" altLang="en-US" dirty="0">
                <a:sym typeface="+mn-ea"/>
              </a:rPr>
              <a:t>时间的长半轴。</a:t>
            </a:r>
            <a:endParaRPr lang="zh-CN" altLang="en-US" dirty="0"/>
          </a:p>
          <a:p>
            <a:r>
              <a:rPr lang="zh-CN" altLang="en-US" dirty="0"/>
              <a:t>物体的速度是由位置决定的，</a:t>
            </a:r>
            <a:r>
              <a:rPr lang="en-US" altLang="zh-CN" dirty="0"/>
              <a:t>Xa</a:t>
            </a:r>
            <a:r>
              <a:rPr lang="zh-CN" altLang="en-US" dirty="0"/>
              <a:t>和</a:t>
            </a:r>
            <a:r>
              <a:rPr lang="en-US" altLang="zh-CN" dirty="0"/>
              <a:t>Xb</a:t>
            </a:r>
            <a:r>
              <a:rPr lang="zh-CN" altLang="en-US" dirty="0"/>
              <a:t>是在群体中随机选的两个解，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9" b="10149"/>
          <a:stretch>
            <a:fillRect/>
          </a:stretch>
        </p:blipFill>
        <p:spPr>
          <a:xfrm>
            <a:off x="-3" y="0"/>
            <a:ext cx="12192000" cy="6478168"/>
          </a:xfrm>
          <a:custGeom>
            <a:avLst/>
            <a:gdLst>
              <a:gd name="connsiteX0" fmla="*/ 0 w 12192000"/>
              <a:gd name="connsiteY0" fmla="*/ 0 h 6478168"/>
              <a:gd name="connsiteX1" fmla="*/ 12192000 w 12192000"/>
              <a:gd name="connsiteY1" fmla="*/ 0 h 6478168"/>
              <a:gd name="connsiteX2" fmla="*/ 12192000 w 12192000"/>
              <a:gd name="connsiteY2" fmla="*/ 6478168 h 6478168"/>
              <a:gd name="connsiteX3" fmla="*/ 11848892 w 12192000"/>
              <a:gd name="connsiteY3" fmla="*/ 6440768 h 6478168"/>
              <a:gd name="connsiteX4" fmla="*/ 6096001 w 12192000"/>
              <a:gd name="connsiteY4" fmla="*/ 6204693 h 6478168"/>
              <a:gd name="connsiteX5" fmla="*/ 343111 w 12192000"/>
              <a:gd name="connsiteY5" fmla="*/ 6440768 h 6478168"/>
              <a:gd name="connsiteX6" fmla="*/ 0 w 12192000"/>
              <a:gd name="connsiteY6" fmla="*/ 6478168 h 64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8">
                <a:moveTo>
                  <a:pt x="0" y="0"/>
                </a:moveTo>
                <a:lnTo>
                  <a:pt x="12192000" y="0"/>
                </a:lnTo>
                <a:lnTo>
                  <a:pt x="12192000" y="6478168"/>
                </a:lnTo>
                <a:lnTo>
                  <a:pt x="11848892" y="6440768"/>
                </a:lnTo>
                <a:cubicBezTo>
                  <a:pt x="10376599" y="6294909"/>
                  <a:pt x="8342645" y="6204693"/>
                  <a:pt x="6096001" y="6204693"/>
                </a:cubicBezTo>
                <a:cubicBezTo>
                  <a:pt x="3849358" y="6204693"/>
                  <a:pt x="1815404" y="6294909"/>
                  <a:pt x="343111" y="6440768"/>
                </a:cubicBezTo>
                <a:lnTo>
                  <a:pt x="0" y="6478168"/>
                </a:lnTo>
                <a:close/>
              </a:path>
            </a:pathLst>
          </a:custGeom>
        </p:spPr>
      </p:pic>
      <p:sp>
        <p:nvSpPr>
          <p:cNvPr id="89" name="任意多边形: 形状 88"/>
          <p:cNvSpPr/>
          <p:nvPr userDrawn="1"/>
        </p:nvSpPr>
        <p:spPr>
          <a:xfrm>
            <a:off x="0" y="-3556"/>
            <a:ext cx="12192000" cy="6478167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60" name="文本框 59"/>
            <p:cNvSpPr txBox="1"/>
            <p:nvPr userDrawn="1"/>
          </p:nvSpPr>
          <p:spPr>
            <a:xfrm>
              <a:off x="5245448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accent1"/>
                  </a:solidFill>
                  <a:latin typeface="+mn-ea"/>
                  <a:ea typeface="+mn-ea"/>
                </a:rPr>
                <a:t>志存高远 责任为先</a:t>
              </a:r>
              <a:endParaRPr lang="zh-CN" altLang="en-US" sz="1100" spc="300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  <p:grpSp>
          <p:nvGrpSpPr>
            <p:cNvPr id="61" name="组合 60"/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62" name="直接连接符 61"/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任意多边形: 形状 89"/>
          <p:cNvSpPr/>
          <p:nvPr userDrawn="1"/>
        </p:nvSpPr>
        <p:spPr>
          <a:xfrm>
            <a:off x="91440" y="89076"/>
            <a:ext cx="12009120" cy="6300016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-1" y="2575973"/>
            <a:ext cx="12191999" cy="17060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34" y="705030"/>
            <a:ext cx="4756725" cy="12461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42344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2885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1018572" y="2305298"/>
            <a:ext cx="10154856" cy="2801394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1018572" y="2418950"/>
            <a:ext cx="10154856" cy="280139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921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半闭框 54"/>
          <p:cNvSpPr/>
          <p:nvPr userDrawn="1"/>
        </p:nvSpPr>
        <p:spPr>
          <a:xfrm rot="5400000">
            <a:off x="10259028" y="230529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半闭框 56"/>
          <p:cNvSpPr/>
          <p:nvPr userDrawn="1"/>
        </p:nvSpPr>
        <p:spPr>
          <a:xfrm rot="16200000">
            <a:off x="1018572" y="432314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图片占位符 57"/>
          <p:cNvSpPr>
            <a:spLocks noGrp="1"/>
          </p:cNvSpPr>
          <p:nvPr>
            <p:ph type="pic" sz="quarter" idx="13"/>
          </p:nvPr>
        </p:nvSpPr>
        <p:spPr>
          <a:xfrm>
            <a:off x="1400538" y="1875100"/>
            <a:ext cx="3067291" cy="3750197"/>
          </a:xfrm>
          <a:custGeom>
            <a:avLst/>
            <a:gdLst>
              <a:gd name="connsiteX0" fmla="*/ 0 w 3067291"/>
              <a:gd name="connsiteY0" fmla="*/ 0 h 3750197"/>
              <a:gd name="connsiteX1" fmla="*/ 3067291 w 3067291"/>
              <a:gd name="connsiteY1" fmla="*/ 0 h 3750197"/>
              <a:gd name="connsiteX2" fmla="*/ 3067291 w 3067291"/>
              <a:gd name="connsiteY2" fmla="*/ 3750197 h 3750197"/>
              <a:gd name="connsiteX3" fmla="*/ 0 w 3067291"/>
              <a:gd name="connsiteY3" fmla="*/ 3750197 h 375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291" h="3750197">
                <a:moveTo>
                  <a:pt x="0" y="0"/>
                </a:moveTo>
                <a:lnTo>
                  <a:pt x="3067291" y="0"/>
                </a:lnTo>
                <a:lnTo>
                  <a:pt x="3067291" y="3750197"/>
                </a:lnTo>
                <a:lnTo>
                  <a:pt x="0" y="3750197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/>
          <p:cNvSpPr/>
          <p:nvPr userDrawn="1"/>
        </p:nvSpPr>
        <p:spPr>
          <a:xfrm>
            <a:off x="0" y="4328452"/>
            <a:ext cx="12192000" cy="2529548"/>
          </a:xfrm>
          <a:custGeom>
            <a:avLst/>
            <a:gdLst>
              <a:gd name="connsiteX0" fmla="*/ 6096000 w 12192000"/>
              <a:gd name="connsiteY0" fmla="*/ 0 h 2529548"/>
              <a:gd name="connsiteX1" fmla="*/ 12136682 w 12192000"/>
              <a:gd name="connsiteY1" fmla="*/ 669550 h 2529548"/>
              <a:gd name="connsiteX2" fmla="*/ 12192000 w 12192000"/>
              <a:gd name="connsiteY2" fmla="*/ 686936 h 2529548"/>
              <a:gd name="connsiteX3" fmla="*/ 12192000 w 12192000"/>
              <a:gd name="connsiteY3" fmla="*/ 2529548 h 2529548"/>
              <a:gd name="connsiteX4" fmla="*/ 0 w 12192000"/>
              <a:gd name="connsiteY4" fmla="*/ 2529548 h 2529548"/>
              <a:gd name="connsiteX5" fmla="*/ 0 w 12192000"/>
              <a:gd name="connsiteY5" fmla="*/ 686936 h 2529548"/>
              <a:gd name="connsiteX6" fmla="*/ 55319 w 12192000"/>
              <a:gd name="connsiteY6" fmla="*/ 669550 h 2529548"/>
              <a:gd name="connsiteX7" fmla="*/ 6096000 w 12192000"/>
              <a:gd name="connsiteY7" fmla="*/ 0 h 252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529548">
                <a:moveTo>
                  <a:pt x="6096000" y="0"/>
                </a:moveTo>
                <a:cubicBezTo>
                  <a:pt x="8527935" y="0"/>
                  <a:pt x="10700860" y="260639"/>
                  <a:pt x="12136682" y="669550"/>
                </a:cubicBezTo>
                <a:lnTo>
                  <a:pt x="12192000" y="686936"/>
                </a:lnTo>
                <a:lnTo>
                  <a:pt x="12192000" y="2529548"/>
                </a:lnTo>
                <a:lnTo>
                  <a:pt x="0" y="2529548"/>
                </a:lnTo>
                <a:lnTo>
                  <a:pt x="0" y="686936"/>
                </a:lnTo>
                <a:lnTo>
                  <a:pt x="55319" y="669550"/>
                </a:lnTo>
                <a:cubicBezTo>
                  <a:pt x="1491140" y="260639"/>
                  <a:pt x="3664065" y="0"/>
                  <a:pt x="6096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平行四边形 78"/>
          <p:cNvSpPr/>
          <p:nvPr userDrawn="1"/>
        </p:nvSpPr>
        <p:spPr>
          <a:xfrm>
            <a:off x="1610623" y="1647185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图片占位符 60"/>
          <p:cNvSpPr>
            <a:spLocks noGrp="1"/>
          </p:cNvSpPr>
          <p:nvPr>
            <p:ph type="pic" sz="quarter" idx="13"/>
          </p:nvPr>
        </p:nvSpPr>
        <p:spPr>
          <a:xfrm>
            <a:off x="613458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sp>
        <p:nvSpPr>
          <p:cNvPr id="80" name="平行四边形 79"/>
          <p:cNvSpPr/>
          <p:nvPr userDrawn="1"/>
        </p:nvSpPr>
        <p:spPr>
          <a:xfrm>
            <a:off x="3233819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14"/>
          </p:nvPr>
        </p:nvSpPr>
        <p:spPr>
          <a:xfrm>
            <a:off x="2245489" y="2886437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平行四边形 80"/>
          <p:cNvSpPr/>
          <p:nvPr userDrawn="1"/>
        </p:nvSpPr>
        <p:spPr>
          <a:xfrm>
            <a:off x="5218234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图片占位符 66"/>
          <p:cNvSpPr>
            <a:spLocks noGrp="1"/>
          </p:cNvSpPr>
          <p:nvPr>
            <p:ph type="pic" sz="quarter" idx="15"/>
          </p:nvPr>
        </p:nvSpPr>
        <p:spPr>
          <a:xfrm>
            <a:off x="4224759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平行四边形 81"/>
          <p:cNvSpPr/>
          <p:nvPr userDrawn="1"/>
        </p:nvSpPr>
        <p:spPr>
          <a:xfrm>
            <a:off x="8841110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图片占位符 72"/>
          <p:cNvSpPr>
            <a:spLocks noGrp="1"/>
          </p:cNvSpPr>
          <p:nvPr>
            <p:ph type="pic" sz="quarter" idx="17"/>
          </p:nvPr>
        </p:nvSpPr>
        <p:spPr>
          <a:xfrm>
            <a:off x="7847634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3" name="平行四边形 82"/>
          <p:cNvSpPr/>
          <p:nvPr userDrawn="1"/>
        </p:nvSpPr>
        <p:spPr>
          <a:xfrm>
            <a:off x="6869684" y="279963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图片占位符 69"/>
          <p:cNvSpPr>
            <a:spLocks noGrp="1"/>
          </p:cNvSpPr>
          <p:nvPr>
            <p:ph type="pic" sz="quarter" idx="16"/>
          </p:nvPr>
        </p:nvSpPr>
        <p:spPr>
          <a:xfrm>
            <a:off x="5883798" y="2898011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4" name="平行四边形 83"/>
          <p:cNvSpPr/>
          <p:nvPr userDrawn="1"/>
        </p:nvSpPr>
        <p:spPr>
          <a:xfrm>
            <a:off x="10466581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图片占位符 75"/>
          <p:cNvSpPr>
            <a:spLocks noGrp="1"/>
          </p:cNvSpPr>
          <p:nvPr>
            <p:ph type="pic" sz="quarter" idx="18"/>
          </p:nvPr>
        </p:nvSpPr>
        <p:spPr>
          <a:xfrm>
            <a:off x="9483524" y="2898012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6" name="直接连接符 85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星形: 六角 61"/>
          <p:cNvSpPr/>
          <p:nvPr userDrawn="1"/>
        </p:nvSpPr>
        <p:spPr>
          <a:xfrm>
            <a:off x="132334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星形: 六角 65"/>
          <p:cNvSpPr/>
          <p:nvPr userDrawn="1"/>
        </p:nvSpPr>
        <p:spPr>
          <a:xfrm>
            <a:off x="132334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3"/>
          </p:nvPr>
        </p:nvSpPr>
        <p:spPr>
          <a:xfrm>
            <a:off x="132334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6" name="星形: 六角 75"/>
          <p:cNvSpPr/>
          <p:nvPr userDrawn="1"/>
        </p:nvSpPr>
        <p:spPr>
          <a:xfrm>
            <a:off x="400558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星形: 六角 76"/>
          <p:cNvSpPr/>
          <p:nvPr userDrawn="1"/>
        </p:nvSpPr>
        <p:spPr>
          <a:xfrm>
            <a:off x="400558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图片占位符 77"/>
          <p:cNvSpPr>
            <a:spLocks noGrp="1"/>
          </p:cNvSpPr>
          <p:nvPr>
            <p:ph type="pic" sz="quarter" idx="14"/>
          </p:nvPr>
        </p:nvSpPr>
        <p:spPr>
          <a:xfrm>
            <a:off x="400558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9" name="星形: 六角 78"/>
          <p:cNvSpPr/>
          <p:nvPr userDrawn="1"/>
        </p:nvSpPr>
        <p:spPr>
          <a:xfrm>
            <a:off x="6684326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星形: 六角 79"/>
          <p:cNvSpPr/>
          <p:nvPr userDrawn="1"/>
        </p:nvSpPr>
        <p:spPr>
          <a:xfrm>
            <a:off x="6684326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图片占位符 80"/>
          <p:cNvSpPr>
            <a:spLocks noGrp="1"/>
          </p:cNvSpPr>
          <p:nvPr>
            <p:ph type="pic" sz="quarter" idx="15"/>
          </p:nvPr>
        </p:nvSpPr>
        <p:spPr>
          <a:xfrm>
            <a:off x="6684326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星形: 六角 81"/>
          <p:cNvSpPr/>
          <p:nvPr userDrawn="1"/>
        </p:nvSpPr>
        <p:spPr>
          <a:xfrm>
            <a:off x="9359578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星形: 六角 82"/>
          <p:cNvSpPr/>
          <p:nvPr userDrawn="1"/>
        </p:nvSpPr>
        <p:spPr>
          <a:xfrm>
            <a:off x="9359578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图片占位符 83"/>
          <p:cNvSpPr>
            <a:spLocks noGrp="1"/>
          </p:cNvSpPr>
          <p:nvPr>
            <p:ph type="pic" sz="quarter" idx="16"/>
          </p:nvPr>
        </p:nvSpPr>
        <p:spPr>
          <a:xfrm>
            <a:off x="9359578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8" name="图片 6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694481" y="2362754"/>
            <a:ext cx="3704317" cy="3521527"/>
            <a:chOff x="694481" y="2536373"/>
            <a:chExt cx="3704317" cy="3521527"/>
          </a:xfrm>
        </p:grpSpPr>
        <p:sp>
          <p:nvSpPr>
            <p:cNvPr id="58" name="平行四边形 57"/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/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232027" y="2362754"/>
            <a:ext cx="3704317" cy="3521527"/>
            <a:chOff x="694481" y="2536373"/>
            <a:chExt cx="3704317" cy="3521527"/>
          </a:xfrm>
        </p:grpSpPr>
        <p:sp>
          <p:nvSpPr>
            <p:cNvPr id="64" name="平行四边形 63"/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769574" y="2362754"/>
            <a:ext cx="3704317" cy="3521527"/>
            <a:chOff x="694481" y="2536373"/>
            <a:chExt cx="3704317" cy="3521527"/>
          </a:xfrm>
        </p:grpSpPr>
        <p:sp>
          <p:nvSpPr>
            <p:cNvPr id="69" name="平行四边形 68"/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/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图片占位符 70"/>
          <p:cNvSpPr>
            <a:spLocks noGrp="1"/>
          </p:cNvSpPr>
          <p:nvPr>
            <p:ph type="pic" sz="quarter" idx="13"/>
          </p:nvPr>
        </p:nvSpPr>
        <p:spPr>
          <a:xfrm>
            <a:off x="1313352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/>
          <p:cNvSpPr>
            <a:spLocks noGrp="1"/>
          </p:cNvSpPr>
          <p:nvPr>
            <p:ph type="pic" sz="quarter" idx="14"/>
          </p:nvPr>
        </p:nvSpPr>
        <p:spPr>
          <a:xfrm>
            <a:off x="8386420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3" name="图片占位符 72"/>
          <p:cNvSpPr>
            <a:spLocks noGrp="1"/>
          </p:cNvSpPr>
          <p:nvPr>
            <p:ph type="pic" sz="quarter" idx="15"/>
          </p:nvPr>
        </p:nvSpPr>
        <p:spPr>
          <a:xfrm>
            <a:off x="4849886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74" name="直接连接符 73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5" name="图片 7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34075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321835" y="4726023"/>
            <a:ext cx="9523643" cy="140049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57200" dist="381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: 形状 57"/>
          <p:cNvSpPr/>
          <p:nvPr userDrawn="1"/>
        </p:nvSpPr>
        <p:spPr>
          <a:xfrm flipH="1">
            <a:off x="1321835" y="1813592"/>
            <a:ext cx="9548330" cy="4155455"/>
          </a:xfrm>
          <a:custGeom>
            <a:avLst/>
            <a:gdLst>
              <a:gd name="connsiteX0" fmla="*/ 5551166 w 9548330"/>
              <a:gd name="connsiteY0" fmla="*/ 0 h 4155455"/>
              <a:gd name="connsiteX1" fmla="*/ 2527283 w 9548330"/>
              <a:gd name="connsiteY1" fmla="*/ 0 h 4155455"/>
              <a:gd name="connsiteX2" fmla="*/ 2527284 w 9548330"/>
              <a:gd name="connsiteY2" fmla="*/ 1 h 4155455"/>
              <a:gd name="connsiteX3" fmla="*/ 0 w 9548330"/>
              <a:gd name="connsiteY3" fmla="*/ 1 h 4155455"/>
              <a:gd name="connsiteX4" fmla="*/ 0 w 9548330"/>
              <a:gd name="connsiteY4" fmla="*/ 602362 h 4155455"/>
              <a:gd name="connsiteX5" fmla="*/ 0 w 9548330"/>
              <a:gd name="connsiteY5" fmla="*/ 1269230 h 4155455"/>
              <a:gd name="connsiteX6" fmla="*/ 0 w 9548330"/>
              <a:gd name="connsiteY6" fmla="*/ 4155455 h 4155455"/>
              <a:gd name="connsiteX7" fmla="*/ 9548330 w 9548330"/>
              <a:gd name="connsiteY7" fmla="*/ 4155455 h 4155455"/>
              <a:gd name="connsiteX8" fmla="*/ 9548330 w 9548330"/>
              <a:gd name="connsiteY8" fmla="*/ 602362 h 4155455"/>
              <a:gd name="connsiteX9" fmla="*/ 5930503 w 9548330"/>
              <a:gd name="connsiteY9" fmla="*/ 602362 h 415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8330" h="4155455">
                <a:moveTo>
                  <a:pt x="5551166" y="0"/>
                </a:moveTo>
                <a:lnTo>
                  <a:pt x="2527283" y="0"/>
                </a:lnTo>
                <a:lnTo>
                  <a:pt x="2527284" y="1"/>
                </a:lnTo>
                <a:lnTo>
                  <a:pt x="0" y="1"/>
                </a:lnTo>
                <a:lnTo>
                  <a:pt x="0" y="602362"/>
                </a:lnTo>
                <a:lnTo>
                  <a:pt x="0" y="1269230"/>
                </a:lnTo>
                <a:lnTo>
                  <a:pt x="0" y="4155455"/>
                </a:lnTo>
                <a:lnTo>
                  <a:pt x="9548330" y="4155455"/>
                </a:lnTo>
                <a:lnTo>
                  <a:pt x="9548330" y="602362"/>
                </a:lnTo>
                <a:lnTo>
                  <a:pt x="5930503" y="6023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73100" dist="381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545866" y="1469524"/>
            <a:ext cx="3129322" cy="4499476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9" name="图片 5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/>
          <p:cNvCxnSpPr/>
          <p:nvPr userDrawn="1"/>
        </p:nvCxnSpPr>
        <p:spPr>
          <a:xfrm>
            <a:off x="3516086" y="1840738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 userDrawn="1"/>
        </p:nvCxnSpPr>
        <p:spPr>
          <a:xfrm>
            <a:off x="11335512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 userDrawn="1"/>
        </p:nvCxnSpPr>
        <p:spPr>
          <a:xfrm>
            <a:off x="3537858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 userDrawn="1"/>
        </p:nvCxnSpPr>
        <p:spPr>
          <a:xfrm flipH="1">
            <a:off x="838200" y="4211054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856488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H="1">
            <a:off x="8654142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079635" y="3718568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6" name="图片占位符 6"/>
          <p:cNvSpPr>
            <a:spLocks noGrp="1"/>
          </p:cNvSpPr>
          <p:nvPr>
            <p:ph type="pic" sz="quarter" idx="14"/>
          </p:nvPr>
        </p:nvSpPr>
        <p:spPr>
          <a:xfrm>
            <a:off x="9469319" y="1348252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7" name="图片 6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bg>
      <p:bgPr>
        <a:solidFill>
          <a:srgbClr val="9B0D14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/>
          <a:stretch>
            <a:fillRect/>
          </a:stretch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1741717"/>
            <a:ext cx="12192000" cy="3294057"/>
            <a:chOff x="0" y="1670588"/>
            <a:chExt cx="12192000" cy="3516825"/>
          </a:xfrm>
        </p:grpSpPr>
        <p:sp>
          <p:nvSpPr>
            <p:cNvPr id="64" name="矩形 63"/>
            <p:cNvSpPr/>
            <p:nvPr userDrawn="1"/>
          </p:nvSpPr>
          <p:spPr>
            <a:xfrm>
              <a:off x="0" y="1670588"/>
              <a:ext cx="12192000" cy="351682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0" y="1776046"/>
              <a:ext cx="12192000" cy="3305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0" name="组合 59"/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56" name="文本框 55"/>
            <p:cNvSpPr txBox="1"/>
            <p:nvPr userDrawn="1"/>
          </p:nvSpPr>
          <p:spPr>
            <a:xfrm>
              <a:off x="5245451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bg1"/>
                  </a:solidFill>
                  <a:latin typeface="+mn-ea"/>
                  <a:ea typeface="+mn-ea"/>
                </a:rPr>
                <a:t>志存高远 责任为先</a:t>
              </a:r>
              <a:endParaRPr lang="zh-CN" altLang="en-US" sz="1100" spc="3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grpSp>
          <p:nvGrpSpPr>
            <p:cNvPr id="59" name="组合 58"/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57" name="直接连接符 56"/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42998" y="1143001"/>
            <a:ext cx="6857999" cy="4572000"/>
          </a:xfrm>
          <a:prstGeom prst="rect">
            <a:avLst/>
          </a:prstGeom>
        </p:spPr>
      </p:pic>
      <p:sp>
        <p:nvSpPr>
          <p:cNvPr id="48" name="矩形 47"/>
          <p:cNvSpPr/>
          <p:nvPr userDrawn="1"/>
        </p:nvSpPr>
        <p:spPr>
          <a:xfrm>
            <a:off x="0" y="0"/>
            <a:ext cx="4572001" cy="6858001"/>
          </a:xfrm>
          <a:prstGeom prst="rect">
            <a:avLst/>
          </a:prstGeom>
          <a:solidFill>
            <a:srgbClr val="9B0D14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/>
          <p:cNvSpPr/>
          <p:nvPr userDrawn="1"/>
        </p:nvSpPr>
        <p:spPr>
          <a:xfrm>
            <a:off x="1342195" y="96567"/>
            <a:ext cx="266151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sp>
        <p:nvSpPr>
          <p:cNvPr id="142" name="矩形 141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 userDrawn="1"/>
        </p:nvSpPr>
        <p:spPr>
          <a:xfrm>
            <a:off x="-1" y="56965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60486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sp>
        <p:nvSpPr>
          <p:cNvPr id="52" name="矩形 51"/>
          <p:cNvSpPr/>
          <p:nvPr userDrawn="1"/>
        </p:nvSpPr>
        <p:spPr>
          <a:xfrm>
            <a:off x="-1" y="563020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4" name="图片占位符 63"/>
          <p:cNvSpPr>
            <a:spLocks noGrp="1"/>
          </p:cNvSpPr>
          <p:nvPr>
            <p:ph type="pic" sz="quarter" idx="13"/>
          </p:nvPr>
        </p:nvSpPr>
        <p:spPr>
          <a:xfrm>
            <a:off x="767953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4"/>
          </p:nvPr>
        </p:nvSpPr>
        <p:spPr>
          <a:xfrm>
            <a:off x="4357421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/>
          <p:cNvSpPr>
            <a:spLocks noGrp="1"/>
          </p:cNvSpPr>
          <p:nvPr>
            <p:ph type="pic" sz="quarter" idx="15"/>
          </p:nvPr>
        </p:nvSpPr>
        <p:spPr>
          <a:xfrm>
            <a:off x="7946889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6"/>
          </p:nvPr>
        </p:nvSpPr>
        <p:spPr>
          <a:xfrm>
            <a:off x="2562687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/>
          <p:cNvSpPr>
            <a:spLocks noGrp="1"/>
          </p:cNvSpPr>
          <p:nvPr>
            <p:ph type="pic" sz="quarter" idx="17"/>
          </p:nvPr>
        </p:nvSpPr>
        <p:spPr>
          <a:xfrm>
            <a:off x="6152155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图片占位符 80"/>
          <p:cNvSpPr>
            <a:spLocks noGrp="1"/>
          </p:cNvSpPr>
          <p:nvPr>
            <p:ph type="pic" sz="quarter" idx="18"/>
          </p:nvPr>
        </p:nvSpPr>
        <p:spPr>
          <a:xfrm>
            <a:off x="9741624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8" name="矩形 57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 userDrawn="1"/>
        </p:nvSpPr>
        <p:spPr>
          <a:xfrm>
            <a:off x="-2392680" y="3707929"/>
            <a:ext cx="16977360" cy="5764554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 userDrawn="1"/>
        </p:nvSpPr>
        <p:spPr>
          <a:xfrm>
            <a:off x="-2392680" y="3850640"/>
            <a:ext cx="16977360" cy="5764554"/>
          </a:xfrm>
          <a:prstGeom prst="ellipse">
            <a:avLst/>
          </a:prstGeom>
          <a:ln>
            <a:noFill/>
          </a:ln>
          <a:effectLst>
            <a:outerShdw blurRad="1397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图片占位符 59"/>
          <p:cNvSpPr>
            <a:spLocks noGrp="1"/>
          </p:cNvSpPr>
          <p:nvPr>
            <p:ph type="pic" sz="quarter" idx="13"/>
          </p:nvPr>
        </p:nvSpPr>
        <p:spPr>
          <a:xfrm>
            <a:off x="883921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/>
          <p:cNvSpPr>
            <a:spLocks noGrp="1"/>
          </p:cNvSpPr>
          <p:nvPr>
            <p:ph type="pic" sz="quarter" idx="14"/>
          </p:nvPr>
        </p:nvSpPr>
        <p:spPr>
          <a:xfrm>
            <a:off x="3642554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5"/>
          </p:nvPr>
        </p:nvSpPr>
        <p:spPr>
          <a:xfrm>
            <a:off x="6401187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/>
          <p:cNvSpPr>
            <a:spLocks noGrp="1"/>
          </p:cNvSpPr>
          <p:nvPr>
            <p:ph type="pic" sz="quarter" idx="16"/>
          </p:nvPr>
        </p:nvSpPr>
        <p:spPr>
          <a:xfrm>
            <a:off x="9159820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/>
          <p:cNvSpPr/>
          <p:nvPr userDrawn="1"/>
        </p:nvSpPr>
        <p:spPr>
          <a:xfrm flipH="1">
            <a:off x="0" y="3753288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-1" fmla="*/ 12192000 w 12192000"/>
              <a:gd name="connsiteY0-2" fmla="*/ 0 h 1730415"/>
              <a:gd name="connsiteX1-3" fmla="*/ 6096000 w 12192000"/>
              <a:gd name="connsiteY1-4" fmla="*/ 219919 h 1730415"/>
              <a:gd name="connsiteX2-5" fmla="*/ 0 w 12192000"/>
              <a:gd name="connsiteY2-6" fmla="*/ 0 h 1730415"/>
              <a:gd name="connsiteX3-7" fmla="*/ 0 w 12192000"/>
              <a:gd name="connsiteY3-8" fmla="*/ 1730415 h 1730415"/>
              <a:gd name="connsiteX4-9" fmla="*/ 6096000 w 12192000"/>
              <a:gd name="connsiteY4-10" fmla="*/ 1730415 h 1730415"/>
              <a:gd name="connsiteX5-11" fmla="*/ 12192000 w 12192000"/>
              <a:gd name="connsiteY5-12" fmla="*/ 1730415 h 1730415"/>
              <a:gd name="connsiteX6" fmla="*/ 12192000 w 12192000"/>
              <a:gd name="connsiteY6" fmla="*/ 0 h 1730415"/>
              <a:gd name="connsiteX0-13" fmla="*/ 12192000 w 12192000"/>
              <a:gd name="connsiteY0-14" fmla="*/ 0 h 1730415"/>
              <a:gd name="connsiteX1-15" fmla="*/ 6096000 w 12192000"/>
              <a:gd name="connsiteY1-16" fmla="*/ 219919 h 1730415"/>
              <a:gd name="connsiteX2-17" fmla="*/ 0 w 12192000"/>
              <a:gd name="connsiteY2-18" fmla="*/ 0 h 1730415"/>
              <a:gd name="connsiteX3-19" fmla="*/ 0 w 12192000"/>
              <a:gd name="connsiteY3-20" fmla="*/ 1730415 h 1730415"/>
              <a:gd name="connsiteX4-21" fmla="*/ 6096000 w 12192000"/>
              <a:gd name="connsiteY4-22" fmla="*/ 1730415 h 1730415"/>
              <a:gd name="connsiteX5-23" fmla="*/ 12192000 w 12192000"/>
              <a:gd name="connsiteY5-24" fmla="*/ 1730415 h 1730415"/>
              <a:gd name="connsiteX6-25" fmla="*/ 12192000 w 12192000"/>
              <a:gd name="connsiteY6-26" fmla="*/ 0 h 1730415"/>
              <a:gd name="connsiteX0-27" fmla="*/ 12192000 w 12192000"/>
              <a:gd name="connsiteY0-28" fmla="*/ 0 h 1730415"/>
              <a:gd name="connsiteX1-29" fmla="*/ 6096000 w 12192000"/>
              <a:gd name="connsiteY1-30" fmla="*/ 219919 h 1730415"/>
              <a:gd name="connsiteX2-31" fmla="*/ 0 w 12192000"/>
              <a:gd name="connsiteY2-32" fmla="*/ 0 h 1730415"/>
              <a:gd name="connsiteX3-33" fmla="*/ 0 w 12192000"/>
              <a:gd name="connsiteY3-34" fmla="*/ 1730415 h 1730415"/>
              <a:gd name="connsiteX4-35" fmla="*/ 6096000 w 12192000"/>
              <a:gd name="connsiteY4-36" fmla="*/ 1730415 h 1730415"/>
              <a:gd name="connsiteX5-37" fmla="*/ 12192000 w 12192000"/>
              <a:gd name="connsiteY5-38" fmla="*/ 1730415 h 1730415"/>
              <a:gd name="connsiteX6-39" fmla="*/ 12192000 w 12192000"/>
              <a:gd name="connsiteY6-40" fmla="*/ 0 h 1730415"/>
              <a:gd name="connsiteX0-41" fmla="*/ 12192000 w 12192000"/>
              <a:gd name="connsiteY0-42" fmla="*/ 0 h 1730415"/>
              <a:gd name="connsiteX1-43" fmla="*/ 6096000 w 12192000"/>
              <a:gd name="connsiteY1-44" fmla="*/ 428577 h 1730415"/>
              <a:gd name="connsiteX2-45" fmla="*/ 0 w 12192000"/>
              <a:gd name="connsiteY2-46" fmla="*/ 0 h 1730415"/>
              <a:gd name="connsiteX3-47" fmla="*/ 0 w 12192000"/>
              <a:gd name="connsiteY3-48" fmla="*/ 1730415 h 1730415"/>
              <a:gd name="connsiteX4-49" fmla="*/ 6096000 w 12192000"/>
              <a:gd name="connsiteY4-50" fmla="*/ 1730415 h 1730415"/>
              <a:gd name="connsiteX5-51" fmla="*/ 12192000 w 12192000"/>
              <a:gd name="connsiteY5-52" fmla="*/ 1730415 h 1730415"/>
              <a:gd name="connsiteX6-53" fmla="*/ 12192000 w 12192000"/>
              <a:gd name="connsiteY6-54" fmla="*/ 0 h 1730415"/>
              <a:gd name="connsiteX0-55" fmla="*/ 12192000 w 12192000"/>
              <a:gd name="connsiteY0-56" fmla="*/ 0 h 1730415"/>
              <a:gd name="connsiteX1-57" fmla="*/ 6096000 w 12192000"/>
              <a:gd name="connsiteY1-58" fmla="*/ 428577 h 1730415"/>
              <a:gd name="connsiteX2-59" fmla="*/ 0 w 12192000"/>
              <a:gd name="connsiteY2-60" fmla="*/ 0 h 1730415"/>
              <a:gd name="connsiteX3-61" fmla="*/ 0 w 12192000"/>
              <a:gd name="connsiteY3-62" fmla="*/ 1730415 h 1730415"/>
              <a:gd name="connsiteX4-63" fmla="*/ 6096000 w 12192000"/>
              <a:gd name="connsiteY4-64" fmla="*/ 1730415 h 1730415"/>
              <a:gd name="connsiteX5-65" fmla="*/ 12192000 w 12192000"/>
              <a:gd name="connsiteY5-66" fmla="*/ 1730415 h 1730415"/>
              <a:gd name="connsiteX6-67" fmla="*/ 12192000 w 12192000"/>
              <a:gd name="connsiteY6-68" fmla="*/ 0 h 1730415"/>
              <a:gd name="connsiteX0-69" fmla="*/ 12192000 w 12192000"/>
              <a:gd name="connsiteY0-70" fmla="*/ 0 h 1730415"/>
              <a:gd name="connsiteX1-71" fmla="*/ 6096000 w 12192000"/>
              <a:gd name="connsiteY1-72" fmla="*/ 428577 h 1730415"/>
              <a:gd name="connsiteX2-73" fmla="*/ 0 w 12192000"/>
              <a:gd name="connsiteY2-74" fmla="*/ 0 h 1730415"/>
              <a:gd name="connsiteX3-75" fmla="*/ 0 w 12192000"/>
              <a:gd name="connsiteY3-76" fmla="*/ 1730415 h 1730415"/>
              <a:gd name="connsiteX4-77" fmla="*/ 6096000 w 12192000"/>
              <a:gd name="connsiteY4-78" fmla="*/ 1730415 h 1730415"/>
              <a:gd name="connsiteX5-79" fmla="*/ 12192000 w 12192000"/>
              <a:gd name="connsiteY5-80" fmla="*/ 1730415 h 1730415"/>
              <a:gd name="connsiteX6-81" fmla="*/ 12192000 w 12192000"/>
              <a:gd name="connsiteY6-82" fmla="*/ 0 h 17304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599838" y="191556"/>
                  <a:pt x="8139575" y="436294"/>
                  <a:pt x="6096000" y="428577"/>
                </a:cubicBezTo>
                <a:cubicBezTo>
                  <a:pt x="4052425" y="436294"/>
                  <a:pt x="1464841" y="174350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/>
          <p:cNvSpPr/>
          <p:nvPr userDrawn="1"/>
        </p:nvSpPr>
        <p:spPr>
          <a:xfrm flipH="1">
            <a:off x="0" y="4074290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-1" fmla="*/ 12192000 w 12192000"/>
              <a:gd name="connsiteY0-2" fmla="*/ 0 h 1730415"/>
              <a:gd name="connsiteX1-3" fmla="*/ 6096000 w 12192000"/>
              <a:gd name="connsiteY1-4" fmla="*/ 219919 h 1730415"/>
              <a:gd name="connsiteX2-5" fmla="*/ 0 w 12192000"/>
              <a:gd name="connsiteY2-6" fmla="*/ 0 h 1730415"/>
              <a:gd name="connsiteX3-7" fmla="*/ 0 w 12192000"/>
              <a:gd name="connsiteY3-8" fmla="*/ 1730415 h 1730415"/>
              <a:gd name="connsiteX4-9" fmla="*/ 6096000 w 12192000"/>
              <a:gd name="connsiteY4-10" fmla="*/ 1730415 h 1730415"/>
              <a:gd name="connsiteX5-11" fmla="*/ 12192000 w 12192000"/>
              <a:gd name="connsiteY5-12" fmla="*/ 1730415 h 1730415"/>
              <a:gd name="connsiteX6" fmla="*/ 12192000 w 12192000"/>
              <a:gd name="connsiteY6" fmla="*/ 0 h 1730415"/>
              <a:gd name="connsiteX0-13" fmla="*/ 12192000 w 12192000"/>
              <a:gd name="connsiteY0-14" fmla="*/ 0 h 1730415"/>
              <a:gd name="connsiteX1-15" fmla="*/ 6096000 w 12192000"/>
              <a:gd name="connsiteY1-16" fmla="*/ 219919 h 1730415"/>
              <a:gd name="connsiteX2-17" fmla="*/ 0 w 12192000"/>
              <a:gd name="connsiteY2-18" fmla="*/ 0 h 1730415"/>
              <a:gd name="connsiteX3-19" fmla="*/ 0 w 12192000"/>
              <a:gd name="connsiteY3-20" fmla="*/ 1730415 h 1730415"/>
              <a:gd name="connsiteX4-21" fmla="*/ 6096000 w 12192000"/>
              <a:gd name="connsiteY4-22" fmla="*/ 1730415 h 1730415"/>
              <a:gd name="connsiteX5-23" fmla="*/ 12192000 w 12192000"/>
              <a:gd name="connsiteY5-24" fmla="*/ 1730415 h 1730415"/>
              <a:gd name="connsiteX6-25" fmla="*/ 12192000 w 12192000"/>
              <a:gd name="connsiteY6-26" fmla="*/ 0 h 1730415"/>
              <a:gd name="connsiteX0-27" fmla="*/ 12192000 w 12192000"/>
              <a:gd name="connsiteY0-28" fmla="*/ 0 h 1730415"/>
              <a:gd name="connsiteX1-29" fmla="*/ 6096000 w 12192000"/>
              <a:gd name="connsiteY1-30" fmla="*/ 219919 h 1730415"/>
              <a:gd name="connsiteX2-31" fmla="*/ 0 w 12192000"/>
              <a:gd name="connsiteY2-32" fmla="*/ 0 h 1730415"/>
              <a:gd name="connsiteX3-33" fmla="*/ 0 w 12192000"/>
              <a:gd name="connsiteY3-34" fmla="*/ 1730415 h 1730415"/>
              <a:gd name="connsiteX4-35" fmla="*/ 6096000 w 12192000"/>
              <a:gd name="connsiteY4-36" fmla="*/ 1730415 h 1730415"/>
              <a:gd name="connsiteX5-37" fmla="*/ 12192000 w 12192000"/>
              <a:gd name="connsiteY5-38" fmla="*/ 1730415 h 1730415"/>
              <a:gd name="connsiteX6-39" fmla="*/ 12192000 w 12192000"/>
              <a:gd name="connsiteY6-40" fmla="*/ 0 h 17304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460941" y="119605"/>
                  <a:pt x="8139575" y="227636"/>
                  <a:pt x="6096000" y="219919"/>
                </a:cubicBezTo>
                <a:cubicBezTo>
                  <a:pt x="4052425" y="227636"/>
                  <a:pt x="1869955" y="131179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图片占位符 58"/>
          <p:cNvSpPr>
            <a:spLocks noGrp="1"/>
          </p:cNvSpPr>
          <p:nvPr>
            <p:ph type="pic" sz="quarter" idx="13"/>
          </p:nvPr>
        </p:nvSpPr>
        <p:spPr>
          <a:xfrm>
            <a:off x="1261234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77800" dist="38100" algn="l" rotWithShape="0">
              <a:prstClr val="black">
                <a:alpha val="2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/>
          <p:cNvSpPr>
            <a:spLocks noGrp="1"/>
          </p:cNvSpPr>
          <p:nvPr>
            <p:ph type="pic" sz="quarter" idx="14"/>
          </p:nvPr>
        </p:nvSpPr>
        <p:spPr>
          <a:xfrm>
            <a:off x="8525095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15"/>
          </p:nvPr>
        </p:nvSpPr>
        <p:spPr>
          <a:xfrm>
            <a:off x="4870735" y="2000995"/>
            <a:ext cx="2553198" cy="2622134"/>
          </a:xfrm>
          <a:custGeom>
            <a:avLst/>
            <a:gdLst>
              <a:gd name="connsiteX0" fmla="*/ 0 w 2594851"/>
              <a:gd name="connsiteY0" fmla="*/ 0 h 3470916"/>
              <a:gd name="connsiteX1" fmla="*/ 2594851 w 2594851"/>
              <a:gd name="connsiteY1" fmla="*/ 0 h 3470916"/>
              <a:gd name="connsiteX2" fmla="*/ 2594851 w 2594851"/>
              <a:gd name="connsiteY2" fmla="*/ 3470916 h 3470916"/>
              <a:gd name="connsiteX3" fmla="*/ 0 w 2594851"/>
              <a:gd name="connsiteY3" fmla="*/ 3470916 h 347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851" h="3470916">
                <a:moveTo>
                  <a:pt x="0" y="0"/>
                </a:moveTo>
                <a:lnTo>
                  <a:pt x="2594851" y="0"/>
                </a:lnTo>
                <a:lnTo>
                  <a:pt x="2594851" y="3470916"/>
                </a:lnTo>
                <a:lnTo>
                  <a:pt x="0" y="3470916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0" y="3751510"/>
            <a:ext cx="12192000" cy="300363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0" y="3854370"/>
            <a:ext cx="12192000" cy="3003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/>
          <p:cNvSpPr>
            <a:spLocks noGrp="1"/>
          </p:cNvSpPr>
          <p:nvPr>
            <p:ph type="pic" sz="quarter" idx="14"/>
          </p:nvPr>
        </p:nvSpPr>
        <p:spPr>
          <a:xfrm>
            <a:off x="7245460" y="1855886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0" name="图片占位符 59"/>
          <p:cNvSpPr>
            <a:spLocks noGrp="1"/>
          </p:cNvSpPr>
          <p:nvPr>
            <p:ph type="pic" sz="quarter" idx="13"/>
          </p:nvPr>
        </p:nvSpPr>
        <p:spPr>
          <a:xfrm>
            <a:off x="1539142" y="1855885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989652" y="1550098"/>
            <a:ext cx="2214911" cy="1736821"/>
            <a:chOff x="2795481" y="1665285"/>
            <a:chExt cx="2214911" cy="1736821"/>
          </a:xfrm>
        </p:grpSpPr>
        <p:sp>
          <p:nvSpPr>
            <p:cNvPr id="10" name="矩形 9"/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8679614" y="1550098"/>
            <a:ext cx="2214911" cy="1736821"/>
            <a:chOff x="8485443" y="1665285"/>
            <a:chExt cx="2214911" cy="1736821"/>
          </a:xfrm>
        </p:grpSpPr>
        <p:sp>
          <p:nvSpPr>
            <p:cNvPr id="65" name="矩形 64"/>
            <p:cNvSpPr/>
            <p:nvPr userDrawn="1"/>
          </p:nvSpPr>
          <p:spPr>
            <a:xfrm>
              <a:off x="8485443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 userDrawn="1"/>
          </p:nvSpPr>
          <p:spPr>
            <a:xfrm>
              <a:off x="8572156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 userDrawn="1"/>
        </p:nvGrpSpPr>
        <p:grpSpPr>
          <a:xfrm rot="10800000">
            <a:off x="1295604" y="2597509"/>
            <a:ext cx="2214911" cy="1736821"/>
            <a:chOff x="2795481" y="1665285"/>
            <a:chExt cx="2214911" cy="1736821"/>
          </a:xfrm>
        </p:grpSpPr>
        <p:sp>
          <p:nvSpPr>
            <p:cNvPr id="77" name="矩形 76"/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/>
          <p:cNvGrpSpPr/>
          <p:nvPr userDrawn="1"/>
        </p:nvGrpSpPr>
        <p:grpSpPr>
          <a:xfrm rot="10800000">
            <a:off x="7024785" y="2597509"/>
            <a:ext cx="2214911" cy="1736821"/>
            <a:chOff x="2795481" y="1665285"/>
            <a:chExt cx="2214911" cy="1736821"/>
          </a:xfrm>
        </p:grpSpPr>
        <p:sp>
          <p:nvSpPr>
            <p:cNvPr id="80" name="矩形 79"/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矩形 67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0" name="图片 6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3C242-7F95-44DB-80BE-49C4BD2CCD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80248" y="5275750"/>
            <a:ext cx="217233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汇报人：吴一楠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24699" y="5275750"/>
            <a:ext cx="231965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时间：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2023.12.17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1280" y="3003848"/>
            <a:ext cx="587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组会汇报</a:t>
            </a:r>
            <a:endParaRPr lang="zh-CN" altLang="en-US" sz="5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4" name="文本框 3"/>
          <p:cNvSpPr txBox="1"/>
          <p:nvPr/>
        </p:nvSpPr>
        <p:spPr>
          <a:xfrm>
            <a:off x="849630" y="141859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④：逃离局部最优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49630" y="373316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⑤：更新目标位置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3505" y="4488815"/>
            <a:ext cx="5457825" cy="7048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505" y="2393315"/>
            <a:ext cx="5391150" cy="7334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7" name="文本框 6"/>
          <p:cNvSpPr txBox="1"/>
          <p:nvPr/>
        </p:nvSpPr>
        <p:spPr>
          <a:xfrm>
            <a:off x="860425" y="1257300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⑥：更新太阳与行星之间的距离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425" y="1991995"/>
            <a:ext cx="4953000" cy="1543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60260" y="264287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优化探索与开发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45" y="4370705"/>
            <a:ext cx="1755140" cy="105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30" y="4370705"/>
            <a:ext cx="4004310" cy="9829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295" y="4370705"/>
            <a:ext cx="3100070" cy="9829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4" name="文本框 3"/>
          <p:cNvSpPr txBox="1"/>
          <p:nvPr/>
        </p:nvSpPr>
        <p:spPr>
          <a:xfrm>
            <a:off x="849630" y="141859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⑦：精英策略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630" y="2347595"/>
            <a:ext cx="6337935" cy="1102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12" name="文本框 11"/>
          <p:cNvSpPr txBox="1"/>
          <p:nvPr/>
        </p:nvSpPr>
        <p:spPr>
          <a:xfrm>
            <a:off x="3314700" y="726440"/>
            <a:ext cx="15151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参数调整：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2145" y="2079625"/>
            <a:ext cx="36366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/>
              <a:t>T:</a:t>
            </a:r>
            <a:r>
              <a:rPr lang="zh-CN" altLang="en-US" sz="2400"/>
              <a:t>控制了循环的周期</a:t>
            </a:r>
            <a:endParaRPr lang="zh-CN" altLang="en-US" sz="2400"/>
          </a:p>
          <a:p>
            <a:pPr algn="l"/>
            <a:endParaRPr lang="en-US" altLang="zh-CN" sz="2400"/>
          </a:p>
          <a:p>
            <a:pPr algn="l"/>
            <a:r>
              <a:rPr lang="en-US" altLang="zh-CN" sz="2400">
                <a:sym typeface="+mn-ea"/>
              </a:rPr>
              <a:t>μ0:</a:t>
            </a:r>
            <a:r>
              <a:rPr lang="zh-CN" altLang="en-US" sz="2400">
                <a:sym typeface="+mn-ea"/>
              </a:rPr>
              <a:t>控制了</a:t>
            </a:r>
            <a:r>
              <a:rPr lang="en-US" altLang="zh-CN" sz="2400">
                <a:sym typeface="+mn-ea"/>
              </a:rPr>
              <a:t>μ</a:t>
            </a:r>
            <a:r>
              <a:rPr lang="zh-CN" altLang="en-US" sz="2400">
                <a:sym typeface="+mn-ea"/>
              </a:rPr>
              <a:t>的起始值</a:t>
            </a:r>
            <a:endParaRPr lang="zh-CN" altLang="en-US" sz="2400">
              <a:sym typeface="+mn-ea"/>
            </a:endParaRPr>
          </a:p>
          <a:p>
            <a:pPr algn="l"/>
            <a:endParaRPr lang="zh-CN" altLang="en-US" sz="2400">
              <a:sym typeface="+mn-ea"/>
            </a:endParaRPr>
          </a:p>
          <a:p>
            <a:pPr algn="l"/>
            <a:r>
              <a:rPr lang="en-US" altLang="zh-CN" sz="2400">
                <a:sym typeface="+mn-ea"/>
              </a:rPr>
              <a:t>γ</a:t>
            </a:r>
            <a:r>
              <a:rPr lang="zh-CN" altLang="en-US" sz="2400">
                <a:sym typeface="+mn-ea"/>
              </a:rPr>
              <a:t>：控制了引力的变化</a:t>
            </a:r>
            <a:endParaRPr lang="zh-CN" altLang="en-US" sz="24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3825" y="2159635"/>
            <a:ext cx="7647940" cy="25393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785" y="944880"/>
            <a:ext cx="1771650" cy="771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" y="2073910"/>
            <a:ext cx="3986232" cy="324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60" y="2073910"/>
            <a:ext cx="4069737" cy="324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1120" y="1473200"/>
            <a:ext cx="3918781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005" y="1473200"/>
            <a:ext cx="4102084" cy="324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80248" y="5275750"/>
            <a:ext cx="217233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汇报人：吴一楠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24699" y="5275750"/>
            <a:ext cx="231965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时间：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2023.12.17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1280" y="3003848"/>
            <a:ext cx="587533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感谢聆听！</a:t>
            </a:r>
            <a:endParaRPr lang="zh-CN" altLang="en-US" sz="5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3" name="图片 2" descr="屏幕截图 2023-12-16 1526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6300" y="1704975"/>
            <a:ext cx="8018145" cy="2228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86935" y="4544695"/>
            <a:ext cx="2581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开普勒优化算法</a:t>
            </a:r>
            <a:endParaRPr lang="zh-CN" alt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8" name="文本框 7"/>
          <p:cNvSpPr txBox="1"/>
          <p:nvPr/>
        </p:nvSpPr>
        <p:spPr>
          <a:xfrm>
            <a:off x="754380" y="72644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一、开普勒优化算法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4235" y="2230120"/>
            <a:ext cx="4671695" cy="33242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84885" y="1400175"/>
            <a:ext cx="102222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①</a:t>
            </a:r>
            <a:r>
              <a:rPr lang="en-US" altLang="zh-CN" sz="2400"/>
              <a:t>.</a:t>
            </a:r>
            <a:r>
              <a:rPr lang="zh-CN" altLang="en-US" sz="2400"/>
              <a:t>椭圆定律：所有行星绕太阳的轨道都是椭圆，太阳在椭圆的一个焦点上。</a:t>
            </a:r>
            <a:endParaRPr lang="zh-CN" altLang="en-US" sz="2400"/>
          </a:p>
          <a:p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3314700" y="726440"/>
            <a:ext cx="2200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开普勒三大定律：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5235" y="3289935"/>
            <a:ext cx="6071870" cy="13881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88085" y="1919605"/>
            <a:ext cx="9705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sym typeface="+mn-ea"/>
              </a:rPr>
              <a:t>②.面积定律：行星和太阳的连线在相等的时间间隔内扫过的面积相等。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3314700" y="726440"/>
            <a:ext cx="2200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开普勒三大定律：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4" name="文本框 3"/>
          <p:cNvSpPr txBox="1"/>
          <p:nvPr/>
        </p:nvSpPr>
        <p:spPr>
          <a:xfrm>
            <a:off x="2634615" y="1616710"/>
            <a:ext cx="681164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sym typeface="+mn-ea"/>
              </a:rPr>
              <a:t>③.调和定律：所有行星绕太阳一周的恒星时间(Ti)</a:t>
            </a:r>
            <a:endParaRPr lang="zh-CN" altLang="en-US" sz="2400">
              <a:sym typeface="+mn-ea"/>
            </a:endParaRPr>
          </a:p>
          <a:p>
            <a:pPr algn="l"/>
            <a:r>
              <a:rPr lang="zh-CN" altLang="en-US" sz="2400">
                <a:sym typeface="+mn-ea"/>
              </a:rPr>
              <a:t>的平方与它们轨道半长轴(ai)的立方成比例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5780" y="3241675"/>
            <a:ext cx="4360545" cy="1365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085" y="3241675"/>
            <a:ext cx="2696845" cy="13658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314700" y="726440"/>
            <a:ext cx="2200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开普勒三大定律：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12" name="文本框 11"/>
          <p:cNvSpPr txBox="1"/>
          <p:nvPr/>
        </p:nvSpPr>
        <p:spPr>
          <a:xfrm>
            <a:off x="3314700" y="726440"/>
            <a:ext cx="2200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影响路径的参数：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43380" y="1900555"/>
            <a:ext cx="514159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1.</a:t>
            </a:r>
            <a:r>
              <a:rPr lang="zh-CN" altLang="en-US" sz="2400"/>
              <a:t>行星的位置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2.</a:t>
            </a:r>
            <a:r>
              <a:rPr lang="zh-CN" altLang="en-US" sz="2400"/>
              <a:t>行星和太阳的质量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3.</a:t>
            </a:r>
            <a:r>
              <a:rPr lang="zh-CN" altLang="en-US" sz="2400"/>
              <a:t>太阳引力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4.</a:t>
            </a:r>
            <a:r>
              <a:rPr lang="zh-CN" altLang="en-US" sz="2400"/>
              <a:t>轨道速度</a:t>
            </a:r>
            <a:endParaRPr lang="zh-CN" altLang="en-US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405" y="1988820"/>
            <a:ext cx="5524500" cy="6572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314700" y="726440"/>
            <a:ext cx="10775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3.KOA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9630" y="14185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①：初始化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05" y="3243580"/>
            <a:ext cx="3133725" cy="4756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05" y="4324985"/>
            <a:ext cx="1981200" cy="4000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75" y="2696845"/>
            <a:ext cx="4533900" cy="33242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4" name="文本框 3"/>
          <p:cNvSpPr txBox="1"/>
          <p:nvPr/>
        </p:nvSpPr>
        <p:spPr>
          <a:xfrm>
            <a:off x="849630" y="141859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②：定义引力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890" y="2040890"/>
            <a:ext cx="5613400" cy="27171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645" y="924560"/>
            <a:ext cx="3831590" cy="7988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645" y="2646045"/>
            <a:ext cx="4057650" cy="838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645" y="3836670"/>
            <a:ext cx="2915920" cy="20326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5250180"/>
            <a:ext cx="3295650" cy="6191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645" y="1979295"/>
            <a:ext cx="2486025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4" name="文本框 3"/>
          <p:cNvSpPr txBox="1"/>
          <p:nvPr/>
        </p:nvSpPr>
        <p:spPr>
          <a:xfrm>
            <a:off x="516890" y="72644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③：计算目标速度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380" y="1436370"/>
            <a:ext cx="4118610" cy="3276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715" y="1352550"/>
            <a:ext cx="5648325" cy="4324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10" y="5071110"/>
            <a:ext cx="3486150" cy="666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D14"/>
      </a:accent1>
      <a:accent2>
        <a:srgbClr val="00206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Microsoft YaHei Light"/>
        <a:ea typeface="微软雅黑"/>
        <a:cs typeface=""/>
      </a:majorFont>
      <a:minorFont>
        <a:latin typeface="微软雅黑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</Words>
  <Application>WPS 演示</Application>
  <PresentationFormat>宽屏</PresentationFormat>
  <Paragraphs>94</Paragraphs>
  <Slides>16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宋体</vt:lpstr>
      <vt:lpstr>Wingdings</vt:lpstr>
      <vt:lpstr>Wingdings 3</vt:lpstr>
      <vt:lpstr>微软雅黑</vt:lpstr>
      <vt:lpstr>微软雅黑 Light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舒磊</dc:creator>
  <cp:lastModifiedBy>吴一楠</cp:lastModifiedBy>
  <cp:revision>68</cp:revision>
  <dcterms:created xsi:type="dcterms:W3CDTF">2020-04-11T01:02:00Z</dcterms:created>
  <dcterms:modified xsi:type="dcterms:W3CDTF">2023-12-17T05:24:28Z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166EEA03B2D94EA5A1AAA6AAE928EE90_12</vt:lpwstr>
  </property>
  <property fmtid="{D5CDD505-2E9C-101B-9397-08002B2CF9AE}" pid="3" name="KSOProductBuildVer">
    <vt:lpwstr>2052-11.8.2.8411</vt:lpwstr>
  </property>
</Properties>
</file>